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16" r:id="rId3"/>
    <p:sldId id="306" r:id="rId4"/>
    <p:sldId id="310" r:id="rId5"/>
    <p:sldId id="314" r:id="rId6"/>
    <p:sldId id="307" r:id="rId7"/>
    <p:sldId id="309" r:id="rId8"/>
    <p:sldId id="312" r:id="rId9"/>
    <p:sldId id="318" r:id="rId10"/>
    <p:sldId id="317" r:id="rId11"/>
    <p:sldId id="313" r:id="rId12"/>
    <p:sldId id="311" r:id="rId13"/>
    <p:sldId id="287" r:id="rId1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1397C358-83A7-4DDB-B47A-DD7A2024947F}">
          <p14:sldIdLst/>
        </p14:section>
        <p14:section name="Sekcja bez tytułu" id="{786C2639-7C63-4752-BE20-DF3BE81203F1}">
          <p14:sldIdLst>
            <p14:sldId id="308"/>
            <p14:sldId id="316"/>
            <p14:sldId id="306"/>
            <p14:sldId id="310"/>
            <p14:sldId id="314"/>
            <p14:sldId id="307"/>
            <p14:sldId id="309"/>
            <p14:sldId id="312"/>
            <p14:sldId id="318"/>
            <p14:sldId id="317"/>
            <p14:sldId id="313"/>
            <p14:sldId id="311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D8B"/>
    <a:srgbClr val="3D8D7A"/>
    <a:srgbClr val="95D153"/>
    <a:srgbClr val="3C8E61"/>
    <a:srgbClr val="4D7D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>
                <a:latin typeface="Arial" pitchFamily="34" charset="0"/>
                <a:cs typeface="Arial" pitchFamily="34" charset="0"/>
              </a:rPr>
              <a:t>Udział podmiotów zgłaszających uwagi do </a:t>
            </a:r>
            <a:r>
              <a:rPr lang="pl-PL" i="1">
                <a:latin typeface="Arial" pitchFamily="34" charset="0"/>
                <a:cs typeface="Arial" pitchFamily="34" charset="0"/>
              </a:rPr>
              <a:t>projektu Założeń Strategii rozwoju województwa - Podkarpackie 2030</a:t>
            </a:r>
            <a:endParaRPr lang="en-US" i="1">
              <a:latin typeface="Arial" pitchFamily="34" charset="0"/>
              <a:cs typeface="Arial" pitchFamily="34" charset="0"/>
            </a:endParaRP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4"/>
              <c:layout>
                <c:manualLayout>
                  <c:x val="2.7175627047499849E-2"/>
                  <c:y val="4.7378895599215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4B-447F-B34D-6D9CC4672B9D}"/>
                </c:ext>
              </c:extLst>
            </c:dLbl>
            <c:dLbl>
              <c:idx val="5"/>
              <c:layout>
                <c:manualLayout>
                  <c:x val="2.081226415012559E-2"/>
                  <c:y val="4.7071069999745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4B-447F-B34D-6D9CC4672B9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Arkusz1!$A$2:$A$9</c:f>
              <c:strCache>
                <c:ptCount val="8"/>
                <c:pt idx="0">
                  <c:v>jednostki samorządu terytorialnego</c:v>
                </c:pt>
                <c:pt idx="1">
                  <c:v>instytucje pozarządowe (NGO)</c:v>
                </c:pt>
                <c:pt idx="2">
                  <c:v>osoby fizyczne</c:v>
                </c:pt>
                <c:pt idx="3">
                  <c:v>instytucje otoczenia biznesu</c:v>
                </c:pt>
                <c:pt idx="4">
                  <c:v>jednostki organizacyjne Województwa Podkarpackiego</c:v>
                </c:pt>
                <c:pt idx="5">
                  <c:v>szkoły wyższe</c:v>
                </c:pt>
                <c:pt idx="6">
                  <c:v>przedsiębiorcy</c:v>
                </c:pt>
                <c:pt idx="7">
                  <c:v>administracja rządowa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43</c:v>
                </c:pt>
                <c:pt idx="1">
                  <c:v>8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4B-447F-B34D-6D9CC4672B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484021287594499"/>
          <c:y val="0.15944420560777758"/>
          <c:w val="0.31375597830331481"/>
          <c:h val="0.777502713077193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EE47-71B5-490A-BC94-31898218FE4A}" type="datetimeFigureOut">
              <a:rPr lang="pl-PL" smtClean="0"/>
              <a:pPr/>
              <a:t>2019-07-29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FF4B-4DAE-474C-A134-1DD5D0F627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EE47-71B5-490A-BC94-31898218FE4A}" type="datetimeFigureOut">
              <a:rPr lang="pl-PL" smtClean="0"/>
              <a:pPr/>
              <a:t>2019-07-29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FF4B-4DAE-474C-A134-1DD5D0F627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EE47-71B5-490A-BC94-31898218FE4A}" type="datetimeFigureOut">
              <a:rPr lang="pl-PL" smtClean="0"/>
              <a:pPr/>
              <a:t>2019-07-29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FF4B-4DAE-474C-A134-1DD5D0F627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EE47-71B5-490A-BC94-31898218FE4A}" type="datetimeFigureOut">
              <a:rPr lang="pl-PL" smtClean="0"/>
              <a:pPr/>
              <a:t>2019-07-29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FF4B-4DAE-474C-A134-1DD5D0F627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EE47-71B5-490A-BC94-31898218FE4A}" type="datetimeFigureOut">
              <a:rPr lang="pl-PL" smtClean="0"/>
              <a:pPr/>
              <a:t>2019-07-29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FF4B-4DAE-474C-A134-1DD5D0F627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EE47-71B5-490A-BC94-31898218FE4A}" type="datetimeFigureOut">
              <a:rPr lang="pl-PL" smtClean="0"/>
              <a:pPr/>
              <a:t>2019-07-29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FF4B-4DAE-474C-A134-1DD5D0F627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EE47-71B5-490A-BC94-31898218FE4A}" type="datetimeFigureOut">
              <a:rPr lang="pl-PL" smtClean="0"/>
              <a:pPr/>
              <a:t>2019-07-29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FF4B-4DAE-474C-A134-1DD5D0F627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EE47-71B5-490A-BC94-31898218FE4A}" type="datetimeFigureOut">
              <a:rPr lang="pl-PL" smtClean="0"/>
              <a:pPr/>
              <a:t>2019-07-29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FF4B-4DAE-474C-A134-1DD5D0F627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EE47-71B5-490A-BC94-31898218FE4A}" type="datetimeFigureOut">
              <a:rPr lang="pl-PL" smtClean="0"/>
              <a:pPr/>
              <a:t>2019-07-29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FF4B-4DAE-474C-A134-1DD5D0F627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EE47-71B5-490A-BC94-31898218FE4A}" type="datetimeFigureOut">
              <a:rPr lang="pl-PL" smtClean="0"/>
              <a:pPr/>
              <a:t>2019-07-29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FF4B-4DAE-474C-A134-1DD5D0F627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EE47-71B5-490A-BC94-31898218FE4A}" type="datetimeFigureOut">
              <a:rPr lang="pl-PL" smtClean="0"/>
              <a:pPr/>
              <a:t>2019-07-29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FF4B-4DAE-474C-A134-1DD5D0F627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5EE47-71B5-490A-BC94-31898218FE4A}" type="datetimeFigureOut">
              <a:rPr lang="pl-PL" smtClean="0"/>
              <a:pPr/>
              <a:t>2019-07-29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3FF4B-4DAE-474C-A134-1DD5D0F6279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5301208"/>
            <a:ext cx="4788024" cy="1556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484784"/>
            <a:ext cx="7632848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RAPORT Z KONSULTACJI SPOŁECZNYCH</a:t>
            </a:r>
            <a:endParaRPr lang="pl-PL" sz="2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pl-PL" sz="28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projektu Założeń Strategii rozwoju województwa – Podkarpackie 2030</a:t>
            </a:r>
            <a:endParaRPr lang="pl-PL" sz="2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sz="2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Rzeszów, lipiec 2019 r.</a:t>
            </a:r>
            <a:endParaRPr lang="pl-PL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60648"/>
            <a:ext cx="865187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tytuł 2"/>
          <p:cNvSpPr txBox="1">
            <a:spLocks/>
          </p:cNvSpPr>
          <p:nvPr/>
        </p:nvSpPr>
        <p:spPr>
          <a:xfrm>
            <a:off x="3022712" y="6093296"/>
            <a:ext cx="352839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98" name="Łącznik prosty 2"/>
          <p:cNvSpPr>
            <a:spLocks noChangeShapeType="1"/>
          </p:cNvSpPr>
          <p:nvPr/>
        </p:nvSpPr>
        <p:spPr bwMode="auto">
          <a:xfrm>
            <a:off x="1115616" y="260649"/>
            <a:ext cx="0" cy="6597352"/>
          </a:xfrm>
          <a:prstGeom prst="line">
            <a:avLst/>
          </a:prstGeom>
          <a:noFill/>
          <a:ln w="381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099" name="Schemat blokowy: łącznik 3"/>
          <p:cNvSpPr>
            <a:spLocks noChangeArrowheads="1"/>
          </p:cNvSpPr>
          <p:nvPr/>
        </p:nvSpPr>
        <p:spPr bwMode="auto">
          <a:xfrm>
            <a:off x="1037828" y="1086148"/>
            <a:ext cx="157163" cy="173038"/>
          </a:xfrm>
          <a:prstGeom prst="flowChartConnector">
            <a:avLst/>
          </a:prstGeom>
          <a:solidFill>
            <a:srgbClr val="1F3763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5301208"/>
            <a:ext cx="4788024" cy="1556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6200" b="1" dirty="0">
                <a:latin typeface="Arial" panose="020B0604020202020204" pitchFamily="34" charset="0"/>
                <a:cs typeface="Arial" panose="020B0604020202020204" pitchFamily="34" charset="0"/>
              </a:rPr>
              <a:t>Zgłaszający uwagi bardzo dużą wagę przywiązywali do, </a:t>
            </a:r>
          </a:p>
          <a:p>
            <a:pPr marL="0" indent="0" algn="ctr">
              <a:buNone/>
            </a:pPr>
            <a:r>
              <a:rPr lang="pl-PL" sz="6200" b="1" dirty="0">
                <a:latin typeface="Arial" panose="020B0604020202020204" pitchFamily="34" charset="0"/>
                <a:cs typeface="Arial" panose="020B0604020202020204" pitchFamily="34" charset="0"/>
              </a:rPr>
              <a:t>istniejących w dalszym ciągu w naszym województwie, braków infrastrukturalnych :</a:t>
            </a:r>
          </a:p>
          <a:p>
            <a:pPr marL="0" indent="0" algn="ctr">
              <a:buNone/>
            </a:pPr>
            <a:endParaRPr lang="pl-PL" sz="6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6200" dirty="0">
                <a:latin typeface="Arial" panose="020B0604020202020204" pitchFamily="34" charset="0"/>
                <a:cs typeface="Arial" panose="020B0604020202020204" pitchFamily="34" charset="0"/>
              </a:rPr>
              <a:t>niewystarczająco rozwinięta sieć transportowa (kolejowa  i drogowa),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6200" dirty="0">
                <a:latin typeface="Arial" panose="020B0604020202020204" pitchFamily="34" charset="0"/>
                <a:cs typeface="Arial" panose="020B0604020202020204" pitchFamily="34" charset="0"/>
              </a:rPr>
              <a:t> potrzeby budowy nowych instalacji wodno-kanalizacyjnych,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6200" dirty="0">
                <a:latin typeface="Arial" panose="020B0604020202020204" pitchFamily="34" charset="0"/>
                <a:cs typeface="Arial" panose="020B0604020202020204" pitchFamily="34" charset="0"/>
              </a:rPr>
              <a:t> potrzeby budowy zbiorników wodnych, poprawa dostępu do wody,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6200" dirty="0">
                <a:latin typeface="Arial" panose="020B0604020202020204" pitchFamily="34" charset="0"/>
                <a:cs typeface="Arial" panose="020B0604020202020204" pitchFamily="34" charset="0"/>
              </a:rPr>
              <a:t> zapewniającym zapobieganie i przeciwdziałanie zagrożeniom naturalnym </a:t>
            </a:r>
            <a:br>
              <a:rPr lang="pl-PL" sz="6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6200" dirty="0">
                <a:latin typeface="Arial" panose="020B0604020202020204" pitchFamily="34" charset="0"/>
                <a:cs typeface="Arial" panose="020B0604020202020204" pitchFamily="34" charset="0"/>
              </a:rPr>
              <a:t>i antropogenicznym  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l-PL" sz="5000" i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endParaRPr lang="pl-PL" sz="5000" i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None/>
            </a:pPr>
            <a:endParaRPr lang="pl-PL" sz="5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l-PL" sz="3100" dirty="0">
                <a:latin typeface="Arial" pitchFamily="34" charset="0"/>
                <a:cs typeface="Arial" pitchFamily="34" charset="0"/>
              </a:rPr>
              <a:t>Stan na dzień: 25 lipiec 2019 r.</a:t>
            </a: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>
            <a:noAutofit/>
          </a:bodyPr>
          <a:lstStyle/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Podsumowanie konsultacji społecznych </a:t>
            </a:r>
            <a:r>
              <a:rPr lang="pl-PL" sz="2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projektu Założeń Strategii rozwoju województwa – Podkarpackie 2030</a:t>
            </a:r>
            <a:endParaRPr lang="pl-PL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az 5" descr="HERBIK.jpg"/>
          <p:cNvPicPr>
            <a:picLocks noChangeAspect="1"/>
          </p:cNvPicPr>
          <p:nvPr/>
        </p:nvPicPr>
        <p:blipFill>
          <a:blip r:embed="rId2" cstate="print"/>
          <a:srcRect l="19611" t="23424" r="11752" b="37355"/>
          <a:stretch>
            <a:fillRect/>
          </a:stretch>
        </p:blipFill>
        <p:spPr>
          <a:xfrm>
            <a:off x="6516216" y="5877272"/>
            <a:ext cx="2411760" cy="775208"/>
          </a:xfrm>
          <a:prstGeom prst="rect">
            <a:avLst/>
          </a:prstGeom>
        </p:spPr>
      </p:pic>
      <p:pic>
        <p:nvPicPr>
          <p:cNvPr id="9" name="Obraz 8" descr="herbik 2.png"/>
          <p:cNvPicPr>
            <a:picLocks noChangeAspect="1"/>
          </p:cNvPicPr>
          <p:nvPr/>
        </p:nvPicPr>
        <p:blipFill>
          <a:blip r:embed="rId3" cstate="print"/>
          <a:srcRect l="23855" t="36026" r="38380" b="44011"/>
          <a:stretch>
            <a:fillRect/>
          </a:stretch>
        </p:blipFill>
        <p:spPr>
          <a:xfrm>
            <a:off x="323528" y="908720"/>
            <a:ext cx="1728191" cy="515134"/>
          </a:xfrm>
          <a:prstGeom prst="rect">
            <a:avLst/>
          </a:prstGeom>
        </p:spPr>
      </p:pic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F8DA47EF-92C3-40CC-B7AA-318D6A5B0A60}"/>
              </a:ext>
            </a:extLst>
          </p:cNvPr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458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5301208"/>
            <a:ext cx="4788024" cy="1556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>
            <a:noAutofit/>
          </a:bodyPr>
          <a:lstStyle/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Podsumowanie konsultacji społecznych </a:t>
            </a:r>
            <a:r>
              <a:rPr lang="pl-PL" sz="2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projektu Założeń Strategii rozwoju województwa – Podkarpackie 2030</a:t>
            </a:r>
            <a:endParaRPr lang="pl-PL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az 5" descr="HERBIK.jpg"/>
          <p:cNvPicPr>
            <a:picLocks noChangeAspect="1"/>
          </p:cNvPicPr>
          <p:nvPr/>
        </p:nvPicPr>
        <p:blipFill>
          <a:blip r:embed="rId2" cstate="print"/>
          <a:srcRect l="19611" t="23424" r="11752" b="37355"/>
          <a:stretch>
            <a:fillRect/>
          </a:stretch>
        </p:blipFill>
        <p:spPr>
          <a:xfrm>
            <a:off x="6516216" y="5877272"/>
            <a:ext cx="2411760" cy="775208"/>
          </a:xfrm>
          <a:prstGeom prst="rect">
            <a:avLst/>
          </a:prstGeom>
        </p:spPr>
      </p:pic>
      <p:pic>
        <p:nvPicPr>
          <p:cNvPr id="8" name="Obraz 7" descr="herbik 2.png"/>
          <p:cNvPicPr>
            <a:picLocks noChangeAspect="1"/>
          </p:cNvPicPr>
          <p:nvPr/>
        </p:nvPicPr>
        <p:blipFill>
          <a:blip r:embed="rId3" cstate="print"/>
          <a:srcRect l="23855" t="36026" r="38380" b="44011"/>
          <a:stretch>
            <a:fillRect/>
          </a:stretch>
        </p:blipFill>
        <p:spPr>
          <a:xfrm>
            <a:off x="323528" y="908720"/>
            <a:ext cx="1728191" cy="515134"/>
          </a:xfrm>
          <a:prstGeom prst="rect">
            <a:avLst/>
          </a:prstGeom>
        </p:spPr>
      </p:pic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F8DA47EF-92C3-40CC-B7AA-318D6A5B0A60}"/>
              </a:ext>
            </a:extLst>
          </p:cNvPr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Stan na dzień: 25 lipiec 2019 r.</a:t>
            </a:r>
          </a:p>
        </p:txBody>
      </p:sp>
      <p:graphicFrame>
        <p:nvGraphicFramePr>
          <p:cNvPr id="13" name="Wykres 12">
            <a:extLst>
              <a:ext uri="{FF2B5EF4-FFF2-40B4-BE49-F238E27FC236}">
                <a16:creationId xmlns:a16="http://schemas.microsoft.com/office/drawing/2014/main" id="{13D04481-5E27-4D45-B9F9-7A87B5E942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4919573"/>
              </p:ext>
            </p:extLst>
          </p:nvPr>
        </p:nvGraphicFramePr>
        <p:xfrm>
          <a:off x="323529" y="1268761"/>
          <a:ext cx="8604448" cy="4968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5301208"/>
            <a:ext cx="4788024" cy="1556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Podsumowanie konsultacji społecznych </a:t>
            </a:r>
            <a:r>
              <a:rPr lang="pl-PL" sz="2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projektu Założeń Strategii rozwoju województwa – Podkarpackie 2030</a:t>
            </a:r>
            <a:endParaRPr lang="pl-PL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l-PL" sz="2300" b="1" dirty="0">
                <a:latin typeface="Arial" pitchFamily="34" charset="0"/>
                <a:cs typeface="Arial" pitchFamily="34" charset="0"/>
              </a:rPr>
              <a:t>Uwagi przekazane w ramach konsultacji społecznych są poddawane analizie </a:t>
            </a:r>
            <a:r>
              <a:rPr lang="pl-PL" sz="2300" dirty="0">
                <a:latin typeface="Arial" pitchFamily="34" charset="0"/>
                <a:cs typeface="Arial" pitchFamily="34" charset="0"/>
              </a:rPr>
              <a:t>pod kątem ich zasadności </a:t>
            </a:r>
            <a:br>
              <a:rPr lang="pl-PL" sz="2300" dirty="0">
                <a:latin typeface="Arial" pitchFamily="34" charset="0"/>
                <a:cs typeface="Arial" pitchFamily="34" charset="0"/>
              </a:rPr>
            </a:br>
            <a:r>
              <a:rPr lang="pl-PL" sz="2300" dirty="0">
                <a:latin typeface="Arial" pitchFamily="34" charset="0"/>
                <a:cs typeface="Arial" pitchFamily="34" charset="0"/>
              </a:rPr>
              <a:t>i możliwości uwzględnienia w tekście końcowym </a:t>
            </a:r>
            <a:r>
              <a:rPr lang="pl-PL" sz="2300" i="1" dirty="0">
                <a:latin typeface="Arial" pitchFamily="34" charset="0"/>
                <a:cs typeface="Arial" pitchFamily="34" charset="0"/>
              </a:rPr>
              <a:t>Założeń Strategii</a:t>
            </a:r>
            <a:r>
              <a:rPr lang="pl-PL" sz="23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l-PL" sz="2300" b="1" i="1" dirty="0">
                <a:latin typeface="Arial" pitchFamily="34" charset="0"/>
                <a:cs typeface="Arial" pitchFamily="34" charset="0"/>
              </a:rPr>
              <a:t>Strategia rozwoju województwa – Podkarpackie 2030</a:t>
            </a:r>
            <a:r>
              <a:rPr lang="pl-PL" sz="2300" b="1" dirty="0">
                <a:latin typeface="Arial" pitchFamily="34" charset="0"/>
                <a:cs typeface="Arial" pitchFamily="34" charset="0"/>
              </a:rPr>
              <a:t>  będzie  punktem wyjścia dla wszystkich programów o charakterze wojewódzkim</a:t>
            </a:r>
            <a:r>
              <a:rPr lang="pl-PL" sz="2300" i="1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pl-PL" dirty="0"/>
          </a:p>
        </p:txBody>
      </p:sp>
      <p:pic>
        <p:nvPicPr>
          <p:cNvPr id="5" name="Obraz 4" descr="HERBIK.jpg"/>
          <p:cNvPicPr>
            <a:picLocks noChangeAspect="1"/>
          </p:cNvPicPr>
          <p:nvPr/>
        </p:nvPicPr>
        <p:blipFill>
          <a:blip r:embed="rId2" cstate="print"/>
          <a:srcRect l="19611" t="23424" r="11752" b="37355"/>
          <a:stretch>
            <a:fillRect/>
          </a:stretch>
        </p:blipFill>
        <p:spPr>
          <a:xfrm>
            <a:off x="6516216" y="5877272"/>
            <a:ext cx="2411760" cy="775208"/>
          </a:xfrm>
          <a:prstGeom prst="rect">
            <a:avLst/>
          </a:prstGeom>
        </p:spPr>
      </p:pic>
      <p:pic>
        <p:nvPicPr>
          <p:cNvPr id="8" name="Obraz 7" descr="herbik 2.png"/>
          <p:cNvPicPr>
            <a:picLocks noChangeAspect="1"/>
          </p:cNvPicPr>
          <p:nvPr/>
        </p:nvPicPr>
        <p:blipFill>
          <a:blip r:embed="rId3" cstate="print"/>
          <a:srcRect l="23855" t="36026" r="38380" b="44011"/>
          <a:stretch>
            <a:fillRect/>
          </a:stretch>
        </p:blipFill>
        <p:spPr>
          <a:xfrm>
            <a:off x="323528" y="908720"/>
            <a:ext cx="1728191" cy="515134"/>
          </a:xfrm>
          <a:prstGeom prst="rect">
            <a:avLst/>
          </a:prstGeom>
        </p:spPr>
      </p:pic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F8DA47EF-92C3-40CC-B7AA-318D6A5B0A60}"/>
              </a:ext>
            </a:extLst>
          </p:cNvPr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994396"/>
          </a:xfrm>
        </p:spPr>
        <p:txBody>
          <a:bodyPr>
            <a:normAutofit/>
          </a:bodyPr>
          <a:lstStyle/>
          <a:p>
            <a:r>
              <a:rPr lang="pl-PL" sz="4000" dirty="0">
                <a:latin typeface="Arial" pitchFamily="34" charset="0"/>
                <a:cs typeface="Arial" pitchFamily="34" charset="0"/>
              </a:rPr>
              <a:t>Dziękuję za uwagę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3933056"/>
            <a:ext cx="7920880" cy="15623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altLang="pl-PL" sz="2800" b="1" dirty="0">
                <a:latin typeface="Arial" charset="0"/>
              </a:rPr>
              <a:t>dr Paweł Wais</a:t>
            </a:r>
          </a:p>
          <a:p>
            <a:pPr algn="ctr">
              <a:buNone/>
            </a:pPr>
            <a:r>
              <a:rPr lang="pl-PL" sz="2000" dirty="0">
                <a:latin typeface="Arial" charset="0"/>
              </a:rPr>
              <a:t>Dyrektor Departamentu Rozwoju Regionalnego</a:t>
            </a:r>
          </a:p>
          <a:p>
            <a:pPr algn="ctr">
              <a:buNone/>
            </a:pPr>
            <a:r>
              <a:rPr lang="pl-PL" altLang="pl-PL" sz="2000" dirty="0">
                <a:latin typeface="Arial" charset="0"/>
              </a:rPr>
              <a:t>Urząd Marszałkowski Województwa Podkarpackiego</a:t>
            </a:r>
          </a:p>
          <a:p>
            <a:pPr algn="ctr">
              <a:buNone/>
            </a:pPr>
            <a:endParaRPr lang="pl-PL" sz="2800" dirty="0"/>
          </a:p>
          <a:p>
            <a:pPr algn="ctr">
              <a:buNone/>
            </a:pPr>
            <a:endParaRPr lang="pl-PL" altLang="pl-PL" sz="1600" dirty="0">
              <a:latin typeface="Arial" charset="0"/>
            </a:endParaRPr>
          </a:p>
          <a:p>
            <a:pPr>
              <a:buNone/>
            </a:pPr>
            <a:endParaRPr lang="pl-PL" dirty="0"/>
          </a:p>
        </p:txBody>
      </p:sp>
      <p:pic>
        <p:nvPicPr>
          <p:cNvPr id="1026" name="Picture 2" descr="C:\Users\Gosia.WINDOWS-IL0CVQL\Desktop\Ewelina\Obraz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14290"/>
            <a:ext cx="877887" cy="931863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0" y="5301208"/>
            <a:ext cx="4788024" cy="1556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5301208"/>
            <a:ext cx="4788024" cy="1556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484784"/>
            <a:ext cx="7632848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RAPORT Z KONSULTACJI SPOŁECZNYCH</a:t>
            </a:r>
            <a:endParaRPr lang="pl-PL" sz="2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pl-PL" sz="28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projektu Założeń Strategii rozwoju województwa – Podkarpackie 2030</a:t>
            </a:r>
            <a:endParaRPr lang="pl-PL" sz="2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sz="2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konsultacje społeczne:</a:t>
            </a:r>
          </a:p>
          <a:p>
            <a:pPr>
              <a:buNone/>
            </a:pP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27.06.2019 r. – 19.07.2019 r.</a:t>
            </a:r>
          </a:p>
          <a:p>
            <a:pPr>
              <a:buNone/>
            </a:pPr>
            <a:endParaRPr lang="pl-PL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Rzeszów, lipiec 2019 r.</a:t>
            </a:r>
            <a:endParaRPr lang="pl-PL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60648"/>
            <a:ext cx="865187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tytuł 2"/>
          <p:cNvSpPr txBox="1">
            <a:spLocks/>
          </p:cNvSpPr>
          <p:nvPr/>
        </p:nvSpPr>
        <p:spPr>
          <a:xfrm>
            <a:off x="3022712" y="6093296"/>
            <a:ext cx="352839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98" name="Łącznik prosty 2"/>
          <p:cNvSpPr>
            <a:spLocks noChangeShapeType="1"/>
          </p:cNvSpPr>
          <p:nvPr/>
        </p:nvSpPr>
        <p:spPr bwMode="auto">
          <a:xfrm>
            <a:off x="1115616" y="260649"/>
            <a:ext cx="0" cy="6597352"/>
          </a:xfrm>
          <a:prstGeom prst="line">
            <a:avLst/>
          </a:prstGeom>
          <a:noFill/>
          <a:ln w="381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099" name="Schemat blokowy: łącznik 3"/>
          <p:cNvSpPr>
            <a:spLocks noChangeArrowheads="1"/>
          </p:cNvSpPr>
          <p:nvPr/>
        </p:nvSpPr>
        <p:spPr bwMode="auto">
          <a:xfrm>
            <a:off x="1037828" y="1086148"/>
            <a:ext cx="157163" cy="173038"/>
          </a:xfrm>
          <a:prstGeom prst="flowChartConnector">
            <a:avLst/>
          </a:prstGeom>
          <a:solidFill>
            <a:srgbClr val="1F3763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2E3112CA-2B09-4607-B55E-12526D480E9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032" y="0"/>
            <a:ext cx="9143999" cy="6858000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79360EBC-65EE-45CB-81DA-66C6CF3F6A88}"/>
              </a:ext>
            </a:extLst>
          </p:cNvPr>
          <p:cNvSpPr/>
          <p:nvPr/>
        </p:nvSpPr>
        <p:spPr>
          <a:xfrm>
            <a:off x="-37584" y="332656"/>
            <a:ext cx="8964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konsultacje społeczne:</a:t>
            </a:r>
          </a:p>
          <a:p>
            <a:pPr algn="ctr">
              <a:buNone/>
            </a:pPr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27.06.2019 r. – 19.07.2019 r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330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/>
          <p:nvPr/>
        </p:nvSpPr>
        <p:spPr>
          <a:xfrm>
            <a:off x="0" y="5301208"/>
            <a:ext cx="4788024" cy="1556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2"/>
          <p:cNvSpPr txBox="1">
            <a:spLocks noChangeArrowheads="1"/>
          </p:cNvSpPr>
          <p:nvPr/>
        </p:nvSpPr>
        <p:spPr bwMode="auto">
          <a:xfrm>
            <a:off x="2123728" y="5517232"/>
            <a:ext cx="6840760" cy="8270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Strategia rozwoju województwa – Podkarpackie 2030</a:t>
            </a: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Obraz 13" descr="HERBIK.jpg"/>
          <p:cNvPicPr>
            <a:picLocks noChangeAspect="1"/>
          </p:cNvPicPr>
          <p:nvPr/>
        </p:nvPicPr>
        <p:blipFill>
          <a:blip r:embed="rId2" cstate="print"/>
          <a:srcRect l="19611" t="23424" r="11752" b="37355"/>
          <a:stretch>
            <a:fillRect/>
          </a:stretch>
        </p:blipFill>
        <p:spPr>
          <a:xfrm>
            <a:off x="6516216" y="5877272"/>
            <a:ext cx="2411760" cy="775208"/>
          </a:xfrm>
          <a:prstGeom prst="rect">
            <a:avLst/>
          </a:prstGeom>
        </p:spPr>
      </p:pic>
      <p:sp>
        <p:nvSpPr>
          <p:cNvPr id="2" name="Strzałka: pagon 4"/>
          <p:cNvSpPr>
            <a:spLocks noChangeArrowheads="1"/>
          </p:cNvSpPr>
          <p:nvPr/>
        </p:nvSpPr>
        <p:spPr bwMode="auto">
          <a:xfrm rot="5400000">
            <a:off x="1286495" y="1745953"/>
            <a:ext cx="576064" cy="629791"/>
          </a:xfrm>
          <a:prstGeom prst="chevron">
            <a:avLst>
              <a:gd name="adj" fmla="val 49935"/>
            </a:avLst>
          </a:prstGeom>
          <a:solidFill>
            <a:srgbClr val="4472C4"/>
          </a:solidFill>
          <a:ln w="1270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1547664" y="1556792"/>
            <a:ext cx="72008" cy="4752528"/>
          </a:xfrm>
          <a:prstGeom prst="line">
            <a:avLst/>
          </a:prstGeom>
          <a:noFill/>
          <a:ln w="3810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5400000">
            <a:off x="1286495" y="4338241"/>
            <a:ext cx="576064" cy="629791"/>
          </a:xfrm>
          <a:prstGeom prst="chevron">
            <a:avLst>
              <a:gd name="adj" fmla="val 49935"/>
            </a:avLst>
          </a:prstGeom>
          <a:solidFill>
            <a:srgbClr val="4472C4"/>
          </a:solidFill>
          <a:ln w="1270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 rot="5400000">
            <a:off x="1286493" y="3258123"/>
            <a:ext cx="576066" cy="629789"/>
          </a:xfrm>
          <a:prstGeom prst="chevron">
            <a:avLst>
              <a:gd name="adj" fmla="val 49935"/>
            </a:avLst>
          </a:prstGeom>
          <a:solidFill>
            <a:srgbClr val="4472C4"/>
          </a:solidFill>
          <a:ln w="1270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5400000">
            <a:off x="1286495" y="5418361"/>
            <a:ext cx="576065" cy="629791"/>
          </a:xfrm>
          <a:prstGeom prst="chevron">
            <a:avLst>
              <a:gd name="adj" fmla="val 49935"/>
            </a:avLst>
          </a:prstGeom>
          <a:solidFill>
            <a:srgbClr val="4472C4"/>
          </a:solidFill>
          <a:ln w="1270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Strzałka: pagon 10"/>
          <p:cNvSpPr>
            <a:spLocks noChangeArrowheads="1"/>
          </p:cNvSpPr>
          <p:nvPr/>
        </p:nvSpPr>
        <p:spPr bwMode="auto">
          <a:xfrm rot="5400000">
            <a:off x="1296428" y="2816140"/>
            <a:ext cx="556195" cy="629788"/>
          </a:xfrm>
          <a:prstGeom prst="chevr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979712" y="1844824"/>
            <a:ext cx="6768752" cy="57943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projekt Założeń Strategii rozwoju województwa – Podkarpackie 2030</a:t>
            </a: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051720" y="2780928"/>
            <a:ext cx="6840760" cy="622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sz="1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Raport z konsultacji społecznych projektu Założeń Strategii rozwoju województwa </a:t>
            </a:r>
            <a:br>
              <a:rPr kumimoji="0" lang="pl-PL" sz="1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l-PL" sz="1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– Podkarpackie 2030</a:t>
            </a: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051720" y="3284984"/>
            <a:ext cx="6768752" cy="6524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Założenia Strategii rozwoju województwa – Podkarpackie 2030</a:t>
            </a: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051720" y="4365104"/>
            <a:ext cx="6768752" cy="549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projekt Strategii rozwoju województwa – Podkarpackie 2030</a:t>
            </a: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0" y="2780928"/>
            <a:ext cx="1223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Tutaj jesteśmy</a:t>
            </a:r>
          </a:p>
        </p:txBody>
      </p:sp>
      <p:sp>
        <p:nvSpPr>
          <p:cNvPr id="16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>
            <a:noAutofit/>
          </a:bodyPr>
          <a:lstStyle/>
          <a:p>
            <a:endParaRPr lang="pl-PL" sz="1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Obraz 16" descr="herbik 2.png"/>
          <p:cNvPicPr>
            <a:picLocks noChangeAspect="1"/>
          </p:cNvPicPr>
          <p:nvPr/>
        </p:nvPicPr>
        <p:blipFill>
          <a:blip r:embed="rId3" cstate="print"/>
          <a:srcRect l="23855" t="36026" r="38380" b="44011"/>
          <a:stretch>
            <a:fillRect/>
          </a:stretch>
        </p:blipFill>
        <p:spPr>
          <a:xfrm>
            <a:off x="323528" y="908720"/>
            <a:ext cx="1728191" cy="515134"/>
          </a:xfrm>
          <a:prstGeom prst="rect">
            <a:avLst/>
          </a:prstGeom>
        </p:spPr>
      </p:pic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F8DA47EF-92C3-40CC-B7AA-318D6A5B0A60}"/>
              </a:ext>
            </a:extLst>
          </p:cNvPr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5301208"/>
            <a:ext cx="4788024" cy="1556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16024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Samorząd Województwa w swoich działaniach kładzie ogromny nacisk na dialog społeczny, </a:t>
            </a:r>
            <a:r>
              <a:rPr lang="pl-PL" sz="2400" b="1" dirty="0">
                <a:latin typeface="Arial" pitchFamily="34" charset="0"/>
                <a:cs typeface="Arial" pitchFamily="34" charset="0"/>
              </a:rPr>
              <a:t>pomimo braku wymogu formalnego w tym zakresie, </a:t>
            </a:r>
            <a:r>
              <a:rPr lang="pl-PL" sz="2400" b="1" i="1" dirty="0">
                <a:latin typeface="Arial" pitchFamily="34" charset="0"/>
                <a:cs typeface="Arial" pitchFamily="34" charset="0"/>
              </a:rPr>
              <a:t>projekt Założeń Strategii</a:t>
            </a:r>
            <a:r>
              <a:rPr lang="pl-PL" sz="2400" b="1" dirty="0">
                <a:latin typeface="Arial" pitchFamily="34" charset="0"/>
                <a:cs typeface="Arial" pitchFamily="34" charset="0"/>
              </a:rPr>
              <a:t> został przekazany do konsultacji społecznych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6" name="Obraz 5" descr="HERBIK.jpg"/>
          <p:cNvPicPr>
            <a:picLocks noChangeAspect="1"/>
          </p:cNvPicPr>
          <p:nvPr/>
        </p:nvPicPr>
        <p:blipFill>
          <a:blip r:embed="rId2" cstate="print"/>
          <a:srcRect l="19611" t="23424" r="11752" b="37355"/>
          <a:stretch>
            <a:fillRect/>
          </a:stretch>
        </p:blipFill>
        <p:spPr>
          <a:xfrm>
            <a:off x="6516216" y="5877272"/>
            <a:ext cx="2411760" cy="775208"/>
          </a:xfrm>
          <a:prstGeom prst="rect">
            <a:avLst/>
          </a:prstGeom>
        </p:spPr>
      </p:pic>
      <p:pic>
        <p:nvPicPr>
          <p:cNvPr id="11" name="Obraz 10" descr="herbik 2.png"/>
          <p:cNvPicPr>
            <a:picLocks noChangeAspect="1"/>
          </p:cNvPicPr>
          <p:nvPr/>
        </p:nvPicPr>
        <p:blipFill>
          <a:blip r:embed="rId3" cstate="print"/>
          <a:srcRect l="23855" t="36026" r="38380" b="44011"/>
          <a:stretch>
            <a:fillRect/>
          </a:stretch>
        </p:blipFill>
        <p:spPr>
          <a:xfrm>
            <a:off x="323528" y="908720"/>
            <a:ext cx="1728191" cy="515134"/>
          </a:xfrm>
          <a:prstGeom prst="rect">
            <a:avLst/>
          </a:prstGeom>
        </p:spPr>
      </p:pic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DA47EF-92C3-40CC-B7AA-318D6A5B0A60}"/>
              </a:ext>
            </a:extLst>
          </p:cNvPr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5301208"/>
            <a:ext cx="4788024" cy="1556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pl-PL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KONSULTACJE SPOŁECZNE </a:t>
            </a:r>
            <a:r>
              <a:rPr lang="pl-PL" sz="18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projektu Założeń Strategii rozwoju województwa – Podkarpackie 2030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216024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Spotkania konsultacyjne z udziałem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przedstawicieli jednostek samorządu terytorialnego oraz partnerów społecznych i gospodarczych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Dyskusja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nad zasadnością wyznaczonych celów i kierunków rozwoju, oczekiwanymi efektami planowanych działań oraz terytorialnym ukierunkowaniem.</a:t>
            </a:r>
          </a:p>
          <a:p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98E24AD-AF59-4E7B-97DB-66C460ADF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662907"/>
              </p:ext>
            </p:extLst>
          </p:nvPr>
        </p:nvGraphicFramePr>
        <p:xfrm>
          <a:off x="467545" y="3861048"/>
          <a:ext cx="8280918" cy="180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9">
                  <a:extLst>
                    <a:ext uri="{9D8B030D-6E8A-4147-A177-3AD203B41FA5}">
                      <a16:colId xmlns:a16="http://schemas.microsoft.com/office/drawing/2014/main" val="4782621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487676941"/>
                    </a:ext>
                  </a:extLst>
                </a:gridCol>
                <a:gridCol w="6120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pl-PL" sz="1400" dirty="0">
                          <a:latin typeface="Arial" pitchFamily="34" charset="0"/>
                          <a:cs typeface="Arial" pitchFamily="34" charset="0"/>
                        </a:rPr>
                        <a:t>Przemyśl </a:t>
                      </a:r>
                      <a:endParaRPr lang="pl-PL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Arial" pitchFamily="34" charset="0"/>
                          <a:cs typeface="Arial" pitchFamily="34" charset="0"/>
                        </a:rPr>
                        <a:t>2 lipca br.</a:t>
                      </a:r>
                      <a:endParaRPr lang="pl-PL" sz="14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Pan</a:t>
                      </a:r>
                      <a:r>
                        <a:rPr lang="pl-PL" sz="14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Piotr Pilch </a:t>
                      </a:r>
                      <a:r>
                        <a:rPr lang="pl-PL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Wicemarszałek Województwa Podkarpackiego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61072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Arial" pitchFamily="34" charset="0"/>
                          <a:cs typeface="Arial" pitchFamily="34" charset="0"/>
                        </a:rPr>
                        <a:t>Tarnobrzeg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Arial" pitchFamily="34" charset="0"/>
                          <a:cs typeface="Arial" pitchFamily="34" charset="0"/>
                        </a:rPr>
                        <a:t>3 lipca br.</a:t>
                      </a:r>
                      <a:endParaRPr lang="pl-PL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Pani Ewa </a:t>
                      </a:r>
                      <a:r>
                        <a:rPr lang="pl-PL" sz="14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Draus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Wicemarszałek Województwa Podkarpackiego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51165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Arial" pitchFamily="34" charset="0"/>
                          <a:cs typeface="Arial" pitchFamily="34" charset="0"/>
                        </a:rPr>
                        <a:t>Krosno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Arial" pitchFamily="34" charset="0"/>
                          <a:cs typeface="Arial" pitchFamily="34" charset="0"/>
                        </a:rPr>
                        <a:t>4 lipca br.</a:t>
                      </a:r>
                      <a:endParaRPr lang="pl-PL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Pani Maria Kurowska </a:t>
                      </a:r>
                      <a:r>
                        <a:rPr lang="pl-PL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Członek Zarządu Województwa Podkarpackiego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23468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pl-PL" sz="1400" dirty="0">
                          <a:latin typeface="Arial" pitchFamily="34" charset="0"/>
                          <a:cs typeface="Arial" pitchFamily="34" charset="0"/>
                        </a:rPr>
                        <a:t>Rzeszów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Arial" pitchFamily="34" charset="0"/>
                          <a:cs typeface="Arial" pitchFamily="34" charset="0"/>
                        </a:rPr>
                        <a:t>5 lipca br.</a:t>
                      </a:r>
                      <a:endParaRPr lang="pl-PL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Pani Ewa </a:t>
                      </a:r>
                      <a:r>
                        <a:rPr lang="pl-PL" sz="14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Draus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Wicemarszałek Województwa Podkarpackiego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41459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pl-PL" sz="1400" dirty="0">
                          <a:latin typeface="Arial" pitchFamily="34" charset="0"/>
                          <a:cs typeface="Arial" pitchFamily="34" charset="0"/>
                        </a:rPr>
                        <a:t>Sanok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latin typeface="Arial" pitchFamily="34" charset="0"/>
                          <a:cs typeface="Arial" pitchFamily="34" charset="0"/>
                        </a:rPr>
                        <a:t>25 lipca br.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dodatkowe spotkanie konsultacyjne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Obraz 5" descr="HERBIK.jpg"/>
          <p:cNvPicPr>
            <a:picLocks noChangeAspect="1"/>
          </p:cNvPicPr>
          <p:nvPr/>
        </p:nvPicPr>
        <p:blipFill>
          <a:blip r:embed="rId2" cstate="print"/>
          <a:srcRect l="19611" t="23424" r="11752" b="37355"/>
          <a:stretch>
            <a:fillRect/>
          </a:stretch>
        </p:blipFill>
        <p:spPr>
          <a:xfrm>
            <a:off x="6516216" y="5877272"/>
            <a:ext cx="2411760" cy="775208"/>
          </a:xfrm>
          <a:prstGeom prst="rect">
            <a:avLst/>
          </a:prstGeom>
        </p:spPr>
      </p:pic>
      <p:pic>
        <p:nvPicPr>
          <p:cNvPr id="11" name="Obraz 10" descr="herbik 2.png"/>
          <p:cNvPicPr>
            <a:picLocks noChangeAspect="1"/>
          </p:cNvPicPr>
          <p:nvPr/>
        </p:nvPicPr>
        <p:blipFill>
          <a:blip r:embed="rId3" cstate="print"/>
          <a:srcRect l="23855" t="36026" r="38380" b="44011"/>
          <a:stretch>
            <a:fillRect/>
          </a:stretch>
        </p:blipFill>
        <p:spPr>
          <a:xfrm>
            <a:off x="323528" y="908720"/>
            <a:ext cx="1728191" cy="515134"/>
          </a:xfrm>
          <a:prstGeom prst="rect">
            <a:avLst/>
          </a:prstGeom>
        </p:spPr>
      </p:pic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DA47EF-92C3-40CC-B7AA-318D6A5B0A60}"/>
              </a:ext>
            </a:extLst>
          </p:cNvPr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84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braz 19" descr="herbik 2.png"/>
          <p:cNvPicPr>
            <a:picLocks noChangeAspect="1"/>
          </p:cNvPicPr>
          <p:nvPr/>
        </p:nvPicPr>
        <p:blipFill>
          <a:blip r:embed="rId2" cstate="print"/>
          <a:srcRect l="23855" t="36026" r="38380" b="44011"/>
          <a:stretch>
            <a:fillRect/>
          </a:stretch>
        </p:blipFill>
        <p:spPr>
          <a:xfrm>
            <a:off x="323528" y="908720"/>
            <a:ext cx="1728191" cy="515134"/>
          </a:xfrm>
          <a:prstGeom prst="rect">
            <a:avLst/>
          </a:prstGeom>
        </p:spPr>
      </p:pic>
      <p:sp>
        <p:nvSpPr>
          <p:cNvPr id="18" name="Prostokąt 17"/>
          <p:cNvSpPr/>
          <p:nvPr/>
        </p:nvSpPr>
        <p:spPr>
          <a:xfrm>
            <a:off x="0" y="5301208"/>
            <a:ext cx="4788024" cy="1556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187624" y="1484784"/>
            <a:ext cx="1584176" cy="4320480"/>
          </a:xfrm>
          <a:prstGeom prst="rect">
            <a:avLst/>
          </a:prstGeom>
          <a:solidFill>
            <a:srgbClr val="FFFFFF"/>
          </a:solidFill>
          <a:ln w="57150">
            <a:solidFill>
              <a:srgbClr val="2F5496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 anchor="ctr">
            <a:noAutofit/>
          </a:bodyPr>
          <a:lstStyle/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INFORMACJA o konsultacjach społecznych została ogłoszona: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" name="Obraz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7" t="6319" r="10537" b="11531"/>
          <a:stretch/>
        </p:blipFill>
        <p:spPr bwMode="auto">
          <a:xfrm>
            <a:off x="1403648" y="2060848"/>
            <a:ext cx="1050486" cy="9361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az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56792"/>
            <a:ext cx="1365404" cy="432048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2" t="17365" r="19469" b="19927"/>
          <a:stretch>
            <a:fillRect/>
          </a:stretch>
        </p:blipFill>
        <p:spPr>
          <a:xfrm>
            <a:off x="1403648" y="3068960"/>
            <a:ext cx="1002984" cy="864096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05064"/>
            <a:ext cx="967358" cy="864096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35" b="11995"/>
          <a:stretch>
            <a:fillRect/>
          </a:stretch>
        </p:blipFill>
        <p:spPr>
          <a:xfrm>
            <a:off x="1403648" y="5013176"/>
            <a:ext cx="1050486" cy="648072"/>
          </a:xfrm>
          <a:prstGeom prst="rect">
            <a:avLst/>
          </a:prstGeom>
        </p:spPr>
      </p:pic>
      <p:sp>
        <p:nvSpPr>
          <p:cNvPr id="2050" name="Pole tekstowe 203"/>
          <p:cNvSpPr txBox="1">
            <a:spLocks noChangeArrowheads="1"/>
          </p:cNvSpPr>
          <p:nvPr/>
        </p:nvSpPr>
        <p:spPr bwMode="auto">
          <a:xfrm>
            <a:off x="3131840" y="2276872"/>
            <a:ext cx="5685457" cy="8191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poprzez zaproszenia wysłane drogą elektroniczną </a:t>
            </a:r>
            <a:br>
              <a:rPr kumimoji="0" 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do przedstawicieli jednostek samorządu terytorialnego oraz partnerów społecznych i gospodarczych</a:t>
            </a: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Pole tekstowe 202"/>
          <p:cNvSpPr txBox="1">
            <a:spLocks noChangeArrowheads="1"/>
          </p:cNvSpPr>
          <p:nvPr/>
        </p:nvSpPr>
        <p:spPr bwMode="auto">
          <a:xfrm>
            <a:off x="3131840" y="3356992"/>
            <a:ext cx="1942784" cy="3175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w telewizji</a:t>
            </a: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Pole tekstowe 201"/>
          <p:cNvSpPr txBox="1">
            <a:spLocks noChangeArrowheads="1"/>
          </p:cNvSpPr>
          <p:nvPr/>
        </p:nvSpPr>
        <p:spPr bwMode="auto">
          <a:xfrm>
            <a:off x="3227090" y="4273575"/>
            <a:ext cx="1632942" cy="3397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w radiu</a:t>
            </a: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Pole tekstowe 200"/>
          <p:cNvSpPr txBox="1">
            <a:spLocks noChangeArrowheads="1"/>
          </p:cNvSpPr>
          <p:nvPr/>
        </p:nvSpPr>
        <p:spPr bwMode="auto">
          <a:xfrm>
            <a:off x="3227090" y="5113363"/>
            <a:ext cx="1579426" cy="4079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w prasie</a:t>
            </a: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Pole tekstowe 204"/>
          <p:cNvSpPr txBox="1">
            <a:spLocks noChangeArrowheads="1"/>
          </p:cNvSpPr>
          <p:nvPr/>
        </p:nvSpPr>
        <p:spPr bwMode="auto">
          <a:xfrm>
            <a:off x="3131840" y="1556792"/>
            <a:ext cx="4844180" cy="5461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na stronie internetowej Samorządu Województwa Podkarpackiego</a:t>
            </a: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Obraz 16" descr="HERBIK.jpg"/>
          <p:cNvPicPr>
            <a:picLocks noChangeAspect="1"/>
          </p:cNvPicPr>
          <p:nvPr/>
        </p:nvPicPr>
        <p:blipFill>
          <a:blip r:embed="rId8" cstate="print"/>
          <a:srcRect l="19611" t="23424" r="11752" b="37355"/>
          <a:stretch>
            <a:fillRect/>
          </a:stretch>
        </p:blipFill>
        <p:spPr>
          <a:xfrm>
            <a:off x="6516216" y="5877272"/>
            <a:ext cx="2411760" cy="775208"/>
          </a:xfrm>
          <a:prstGeom prst="rect">
            <a:avLst/>
          </a:prstGeom>
        </p:spPr>
      </p:pic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F8DA47EF-92C3-40CC-B7AA-318D6A5B0A60}"/>
              </a:ext>
            </a:extLst>
          </p:cNvPr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/>
          <p:nvPr/>
        </p:nvSpPr>
        <p:spPr>
          <a:xfrm>
            <a:off x="0" y="5301208"/>
            <a:ext cx="4788024" cy="1556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187624" y="1700808"/>
            <a:ext cx="1584176" cy="4032448"/>
          </a:xfrm>
          <a:prstGeom prst="rect">
            <a:avLst/>
          </a:prstGeom>
          <a:solidFill>
            <a:srgbClr val="FFFFFF"/>
          </a:solidFill>
          <a:ln w="57150">
            <a:solidFill>
              <a:srgbClr val="2F5496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SPOSOBY ZGŁASZANIA UWAG do</a:t>
            </a:r>
            <a:r>
              <a:rPr lang="pl-PL" sz="2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projektu Założeń Strategii rozwoju województwa – Podkarpackie 2030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przy użyciu formularza</a:t>
            </a:r>
            <a:endParaRPr lang="pl-PL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63" b="26736"/>
          <a:stretch>
            <a:fillRect/>
          </a:stretch>
        </p:blipFill>
        <p:spPr>
          <a:xfrm>
            <a:off x="1619672" y="1916832"/>
            <a:ext cx="607967" cy="641211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780928"/>
            <a:ext cx="723900" cy="7239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40" t="8408" r="29292" b="23276"/>
          <a:stretch/>
        </p:blipFill>
        <p:spPr bwMode="auto">
          <a:xfrm>
            <a:off x="1475656" y="3717032"/>
            <a:ext cx="895350" cy="8490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Obraz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797152"/>
            <a:ext cx="818495" cy="761962"/>
          </a:xfrm>
          <a:prstGeom prst="rect">
            <a:avLst/>
          </a:prstGeom>
        </p:spPr>
      </p:pic>
      <p:sp>
        <p:nvSpPr>
          <p:cNvPr id="3074" name="Pole tekstowe 199"/>
          <p:cNvSpPr txBox="1">
            <a:spLocks noChangeArrowheads="1"/>
          </p:cNvSpPr>
          <p:nvPr/>
        </p:nvSpPr>
        <p:spPr bwMode="auto">
          <a:xfrm>
            <a:off x="2915816" y="1988840"/>
            <a:ext cx="4014787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na adres: </a:t>
            </a:r>
            <a:r>
              <a:rPr kumimoji="0" lang="pl-PL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drr@podkarpackie.pl</a:t>
            </a: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Pole tekstowe 198"/>
          <p:cNvSpPr txBox="1">
            <a:spLocks noChangeArrowheads="1"/>
          </p:cNvSpPr>
          <p:nvPr/>
        </p:nvSpPr>
        <p:spPr bwMode="auto">
          <a:xfrm>
            <a:off x="2915816" y="2852936"/>
            <a:ext cx="4951412" cy="641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na adres pocztowy Urzędu Marszałkowskiego Województwa Podkarpackiego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Pole tekstowe 197"/>
          <p:cNvSpPr txBox="1">
            <a:spLocks noChangeArrowheads="1"/>
          </p:cNvSpPr>
          <p:nvPr/>
        </p:nvSpPr>
        <p:spPr bwMode="auto">
          <a:xfrm>
            <a:off x="2915816" y="3789040"/>
            <a:ext cx="5688632" cy="71913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osobiście w Oddziale programowania strategicznego Departamentu Rozwoju Regionalnego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Pole tekstowe 196"/>
          <p:cNvSpPr txBox="1">
            <a:spLocks noChangeArrowheads="1"/>
          </p:cNvSpPr>
          <p:nvPr/>
        </p:nvSpPr>
        <p:spPr bwMode="auto">
          <a:xfrm>
            <a:off x="2915816" y="4941168"/>
            <a:ext cx="5328592" cy="36671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osobiście podczas konferencji konsultacyjnych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Obraz 13" descr="HERBIK.jpg"/>
          <p:cNvPicPr>
            <a:picLocks noChangeAspect="1"/>
          </p:cNvPicPr>
          <p:nvPr/>
        </p:nvPicPr>
        <p:blipFill>
          <a:blip r:embed="rId6" cstate="print"/>
          <a:srcRect l="19611" t="23424" r="11752" b="37355"/>
          <a:stretch>
            <a:fillRect/>
          </a:stretch>
        </p:blipFill>
        <p:spPr>
          <a:xfrm>
            <a:off x="6516216" y="5877272"/>
            <a:ext cx="2411760" cy="775208"/>
          </a:xfrm>
          <a:prstGeom prst="rect">
            <a:avLst/>
          </a:prstGeom>
        </p:spPr>
      </p:pic>
      <p:pic>
        <p:nvPicPr>
          <p:cNvPr id="18" name="Obraz 17" descr="herbik 2.png"/>
          <p:cNvPicPr>
            <a:picLocks noChangeAspect="1"/>
          </p:cNvPicPr>
          <p:nvPr/>
        </p:nvPicPr>
        <p:blipFill>
          <a:blip r:embed="rId7" cstate="print"/>
          <a:srcRect l="23855" t="36026" r="38380" b="44011"/>
          <a:stretch>
            <a:fillRect/>
          </a:stretch>
        </p:blipFill>
        <p:spPr>
          <a:xfrm>
            <a:off x="323528" y="908720"/>
            <a:ext cx="1728191" cy="515134"/>
          </a:xfrm>
          <a:prstGeom prst="rect">
            <a:avLst/>
          </a:prstGeom>
        </p:spPr>
      </p:pic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F8DA47EF-92C3-40CC-B7AA-318D6A5B0A60}"/>
              </a:ext>
            </a:extLst>
          </p:cNvPr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5301208"/>
            <a:ext cx="4788024" cy="1556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>
                <a:latin typeface="Arial" panose="020B0604020202020204" pitchFamily="34" charset="0"/>
                <a:cs typeface="Arial" pitchFamily="34" charset="0"/>
              </a:rPr>
              <a:t>W trakcie trwania konsultacji do Urzędu Marszałkowskiego Województwa Podkarpackiego wpłynęło ogółem </a:t>
            </a:r>
            <a:r>
              <a:rPr lang="pl-PL" sz="2000" b="1" dirty="0">
                <a:latin typeface="Arial" panose="020B0604020202020204" pitchFamily="34" charset="0"/>
                <a:cs typeface="Arial" pitchFamily="34" charset="0"/>
              </a:rPr>
              <a:t>305 uwag </a:t>
            </a:r>
            <a:r>
              <a:rPr lang="pl-PL" sz="2000" dirty="0">
                <a:latin typeface="Arial" panose="020B0604020202020204" pitchFamily="34" charset="0"/>
                <a:cs typeface="Arial" pitchFamily="34" charset="0"/>
              </a:rPr>
              <a:t>do </a:t>
            </a:r>
            <a:r>
              <a:rPr lang="pl-PL" sz="2000" i="1" dirty="0">
                <a:latin typeface="Arial" panose="020B0604020202020204" pitchFamily="34" charset="0"/>
                <a:cs typeface="Arial" pitchFamily="34" charset="0"/>
              </a:rPr>
              <a:t>projektu Założeń Strategii rozwoju województwa – Podkarpackie 2030.</a:t>
            </a:r>
          </a:p>
          <a:p>
            <a:pPr marL="0" indent="0" algn="just">
              <a:buNone/>
            </a:pPr>
            <a:endParaRPr lang="pl-PL" sz="2000" i="1" dirty="0"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l-PL" sz="2000" b="1" dirty="0">
                <a:latin typeface="Arial" panose="020B0604020202020204" pitchFamily="34" charset="0"/>
                <a:cs typeface="Arial" pitchFamily="34" charset="0"/>
              </a:rPr>
              <a:t>Znaczna część wniosków i uwag zgłaszanych podczas spotkań konsultacyjnych oraz za pośrednictwem formularzy należała do zagadnień szczegółowych</a:t>
            </a:r>
            <a:r>
              <a:rPr lang="pl-PL" sz="2000" dirty="0">
                <a:latin typeface="Arial" panose="020B0604020202020204" pitchFamily="34" charset="0"/>
                <a:cs typeface="Arial" pitchFamily="34" charset="0"/>
              </a:rPr>
              <a:t>, wykraczających poza przyjęty w </a:t>
            </a:r>
            <a:r>
              <a:rPr lang="pl-PL" sz="2000" i="1" dirty="0">
                <a:latin typeface="Arial" panose="020B0604020202020204" pitchFamily="34" charset="0"/>
                <a:cs typeface="Arial" pitchFamily="34" charset="0"/>
              </a:rPr>
              <a:t>Strategii</a:t>
            </a:r>
            <a:r>
              <a:rPr lang="pl-PL" sz="2000" dirty="0">
                <a:latin typeface="Arial" panose="020B0604020202020204" pitchFamily="34" charset="0"/>
                <a:cs typeface="Arial" pitchFamily="34" charset="0"/>
              </a:rPr>
              <a:t> poziom szczegółowości, możliwy do uwzględnienia podczas opracowywania programów wdrożeniowych. </a:t>
            </a:r>
          </a:p>
          <a:p>
            <a:pPr algn="just"/>
            <a:endParaRPr lang="pl-PL" sz="2000" i="1" dirty="0">
              <a:latin typeface="Arial" panose="020B0604020202020204" pitchFamily="34" charset="0"/>
              <a:cs typeface="Arial" pitchFamily="34" charset="0"/>
            </a:endParaRPr>
          </a:p>
          <a:p>
            <a:pPr algn="just"/>
            <a:endParaRPr lang="pl-PL" sz="2000" i="1" dirty="0"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l-PL" sz="2000" i="1" dirty="0">
              <a:latin typeface="Arial" panose="020B0604020202020204" pitchFamily="34" charset="0"/>
              <a:cs typeface="Arial" pitchFamily="34" charset="0"/>
            </a:endParaRPr>
          </a:p>
          <a:p>
            <a:pPr algn="just"/>
            <a:endParaRPr lang="pl-PL" sz="2000" i="1" dirty="0">
              <a:latin typeface="Arial" panose="020B0604020202020204" pitchFamily="34" charset="0"/>
              <a:cs typeface="Arial" pitchFamily="34" charset="0"/>
            </a:endParaRPr>
          </a:p>
          <a:p>
            <a:pPr algn="just"/>
            <a:r>
              <a:rPr lang="pl-PL" sz="2000" dirty="0">
                <a:latin typeface="Arial" pitchFamily="34" charset="0"/>
                <a:cs typeface="Arial" pitchFamily="34" charset="0"/>
              </a:rPr>
              <a:t>Stan na dzień: 25 lipiec 2019 r.</a:t>
            </a:r>
          </a:p>
          <a:p>
            <a:pPr algn="just"/>
            <a:endParaRPr lang="pl-PL" sz="2000" i="1" dirty="0">
              <a:latin typeface="Arial" panose="020B0604020202020204" pitchFamily="34" charset="0"/>
              <a:cs typeface="Arial" pitchFamily="34" charset="0"/>
            </a:endParaRPr>
          </a:p>
          <a:p>
            <a:pPr algn="just"/>
            <a:endParaRPr lang="pl-PL" sz="2000" i="1" dirty="0"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>
            <a:noAutofit/>
          </a:bodyPr>
          <a:lstStyle/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Podsumowanie konsultacji społecznych </a:t>
            </a:r>
            <a:r>
              <a:rPr lang="pl-PL" sz="2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projektu Założeń Strategii rozwoju województwa – Podkarpackie 2030</a:t>
            </a:r>
            <a:endParaRPr lang="pl-PL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az 5" descr="HERBIK.jpg"/>
          <p:cNvPicPr>
            <a:picLocks noChangeAspect="1"/>
          </p:cNvPicPr>
          <p:nvPr/>
        </p:nvPicPr>
        <p:blipFill>
          <a:blip r:embed="rId2" cstate="print"/>
          <a:srcRect l="19611" t="23424" r="11752" b="37355"/>
          <a:stretch>
            <a:fillRect/>
          </a:stretch>
        </p:blipFill>
        <p:spPr>
          <a:xfrm>
            <a:off x="6516216" y="5877272"/>
            <a:ext cx="2411760" cy="775208"/>
          </a:xfrm>
          <a:prstGeom prst="rect">
            <a:avLst/>
          </a:prstGeom>
        </p:spPr>
      </p:pic>
      <p:pic>
        <p:nvPicPr>
          <p:cNvPr id="9" name="Obraz 8" descr="herbik 2.png"/>
          <p:cNvPicPr>
            <a:picLocks noChangeAspect="1"/>
          </p:cNvPicPr>
          <p:nvPr/>
        </p:nvPicPr>
        <p:blipFill>
          <a:blip r:embed="rId3" cstate="print"/>
          <a:srcRect l="23855" t="36026" r="38380" b="44011"/>
          <a:stretch>
            <a:fillRect/>
          </a:stretch>
        </p:blipFill>
        <p:spPr>
          <a:xfrm>
            <a:off x="323528" y="908720"/>
            <a:ext cx="1728191" cy="515134"/>
          </a:xfrm>
          <a:prstGeom prst="rect">
            <a:avLst/>
          </a:prstGeom>
        </p:spPr>
      </p:pic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F8DA47EF-92C3-40CC-B7AA-318D6A5B0A60}"/>
              </a:ext>
            </a:extLst>
          </p:cNvPr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5301208"/>
            <a:ext cx="4788024" cy="1556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algn="just"/>
            <a:endParaRPr lang="pl-PL" sz="2000" i="1" dirty="0"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Uwagi do Założeń Strategii rozwoju województwa – Podkarpackie 2030 dotyczyły m.in.: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uzupełnienia analizy SWOT, przez dopisanie mocnych i słabych stron województwa podkarpackiego, jak również szans i zagrożeń, które mają wpływ na jego rozwój np.: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jako szansa - możliwość korzystania na terenie całego województwa ze zwolnienia z podatku dochodowego w ramach programu Polska Strefa Inwestycji,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modyfikacji głównych osi rozwojowych poprzez dodanie nowych obszarów strategicznych np.:  rozwój sektora </a:t>
            </a:r>
            <a:r>
              <a:rPr lang="pl-PL" sz="2000">
                <a:latin typeface="Arial" panose="020B0604020202020204" pitchFamily="34" charset="0"/>
                <a:cs typeface="Arial" panose="020B0604020202020204" pitchFamily="34" charset="0"/>
              </a:rPr>
              <a:t>ekonomii społecznej,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modyfikacji  zaproponowanych osi np.: dodanie – turystyka zrównoważona</a:t>
            </a: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000" i="1" dirty="0">
              <a:latin typeface="Arial" panose="020B0604020202020204" pitchFamily="34" charset="0"/>
              <a:cs typeface="Arial" pitchFamily="34" charset="0"/>
            </a:endParaRPr>
          </a:p>
          <a:p>
            <a:pPr algn="just"/>
            <a:endParaRPr lang="pl-PL" sz="2000" i="1" dirty="0"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>
            <a:noAutofit/>
          </a:bodyPr>
          <a:lstStyle/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Podsumowanie konsultacji społecznych </a:t>
            </a:r>
            <a:r>
              <a:rPr lang="pl-PL" sz="2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projektu Założeń Strategii rozwoju województwa – Podkarpackie 2030</a:t>
            </a:r>
            <a:endParaRPr lang="pl-PL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az 5" descr="HERBIK.jpg"/>
          <p:cNvPicPr>
            <a:picLocks noChangeAspect="1"/>
          </p:cNvPicPr>
          <p:nvPr/>
        </p:nvPicPr>
        <p:blipFill>
          <a:blip r:embed="rId2" cstate="print"/>
          <a:srcRect l="19611" t="23424" r="11752" b="37355"/>
          <a:stretch>
            <a:fillRect/>
          </a:stretch>
        </p:blipFill>
        <p:spPr>
          <a:xfrm>
            <a:off x="6516216" y="5877272"/>
            <a:ext cx="2411760" cy="775208"/>
          </a:xfrm>
          <a:prstGeom prst="rect">
            <a:avLst/>
          </a:prstGeom>
        </p:spPr>
      </p:pic>
      <p:pic>
        <p:nvPicPr>
          <p:cNvPr id="9" name="Obraz 8" descr="herbik 2.png"/>
          <p:cNvPicPr>
            <a:picLocks noChangeAspect="1"/>
          </p:cNvPicPr>
          <p:nvPr/>
        </p:nvPicPr>
        <p:blipFill>
          <a:blip r:embed="rId3" cstate="print"/>
          <a:srcRect l="23855" t="36026" r="38380" b="44011"/>
          <a:stretch>
            <a:fillRect/>
          </a:stretch>
        </p:blipFill>
        <p:spPr>
          <a:xfrm>
            <a:off x="323528" y="908720"/>
            <a:ext cx="1728191" cy="515134"/>
          </a:xfrm>
          <a:prstGeom prst="rect">
            <a:avLst/>
          </a:prstGeom>
        </p:spPr>
      </p:pic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F8DA47EF-92C3-40CC-B7AA-318D6A5B0A60}"/>
              </a:ext>
            </a:extLst>
          </p:cNvPr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4266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540</Words>
  <Application>Microsoft Office PowerPoint</Application>
  <PresentationFormat>Pokaz na ekranie (4:3)</PresentationFormat>
  <Paragraphs>145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KONSULTACJE SPOŁECZNE projektu Założeń Strategii rozwoju województwa – Podkarpackie 2030</vt:lpstr>
      <vt:lpstr>INFORMACJA o konsultacjach społecznych została ogłoszona: </vt:lpstr>
      <vt:lpstr>SPOSOBY ZGŁASZANIA UWAG do projektu Założeń Strategii rozwoju województwa – Podkarpackie 2030 przy użyciu formularza</vt:lpstr>
      <vt:lpstr>Podsumowanie konsultacji społecznych projektu Założeń Strategii rozwoju województwa – Podkarpackie 2030</vt:lpstr>
      <vt:lpstr>Podsumowanie konsultacji społecznych projektu Założeń Strategii rozwoju województwa – Podkarpackie 2030</vt:lpstr>
      <vt:lpstr>Podsumowanie konsultacji społecznych projektu Założeń Strategii rozwoju województwa – Podkarpackie 2030</vt:lpstr>
      <vt:lpstr>Podsumowanie konsultacji społecznych projektu Założeń Strategii rozwoju województwa – Podkarpackie 2030</vt:lpstr>
      <vt:lpstr>Podsumowanie konsultacji społecznych projektu Założeń Strategii rozwoju województwa – Podkarpackie 2030</vt:lpstr>
      <vt:lpstr>Dziękuję za uwagę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Brogowska Ewelina</dc:creator>
  <cp:lastModifiedBy>Brogowska Ewelina</cp:lastModifiedBy>
  <cp:revision>165</cp:revision>
  <cp:lastPrinted>2019-07-26T13:07:46Z</cp:lastPrinted>
  <dcterms:created xsi:type="dcterms:W3CDTF">2019-06-14T07:37:41Z</dcterms:created>
  <dcterms:modified xsi:type="dcterms:W3CDTF">2019-07-29T06:54:42Z</dcterms:modified>
</cp:coreProperties>
</file>